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58" r:id="rId4"/>
    <p:sldId id="280" r:id="rId5"/>
    <p:sldId id="259" r:id="rId6"/>
    <p:sldId id="260" r:id="rId7"/>
    <p:sldId id="262" r:id="rId8"/>
    <p:sldId id="267" r:id="rId9"/>
    <p:sldId id="269" r:id="rId10"/>
    <p:sldId id="263" r:id="rId11"/>
    <p:sldId id="265" r:id="rId12"/>
    <p:sldId id="266" r:id="rId13"/>
    <p:sldId id="270" r:id="rId14"/>
    <p:sldId id="272" r:id="rId15"/>
    <p:sldId id="273" r:id="rId16"/>
    <p:sldId id="275" r:id="rId17"/>
    <p:sldId id="284" r:id="rId18"/>
    <p:sldId id="276" r:id="rId19"/>
    <p:sldId id="277" r:id="rId20"/>
    <p:sldId id="278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ГБОУ гимназия № 85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Санкт-Петербурга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Районный конкурс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инновационных продуктов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8 апреля 2019 года</a:t>
            </a:r>
          </a:p>
          <a:p>
            <a:pPr algn="ctr"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000" b="1" i="1" u="sng" dirty="0" smtClean="0">
                <a:solidFill>
                  <a:schemeClr val="accent1">
                    <a:lumMod val="75000"/>
                  </a:schemeClr>
                </a:solidFill>
              </a:rPr>
              <a:t>«Образовательный дневник петербуржца»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(учебное пособие с электронным приложением)</a:t>
            </a: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ru-RU" b="1" dirty="0" smtClean="0"/>
              <a:t>Типы заданий (по целям, содержанию):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предметные, связаны с содержанием программ по разным учебным предметам в 5 классах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метапредметные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нацеленные на развитие УУД  (познавательных, регулятивных, коммуникативных, личностных)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Типы заданий (по форме ответа) :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«закрытого типа»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«открытого типа»: творческие, поисковые</a:t>
            </a:r>
          </a:p>
          <a:p>
            <a:r>
              <a:rPr lang="ru-RU" b="1" dirty="0" smtClean="0"/>
              <a:t>Типы заданий (по способу выполнения):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невариативные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-  вариативные (обращение к интернету, справочным изданиям, выход в городское пространство)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  заданий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84168" y="1700808"/>
            <a:ext cx="3059832" cy="4425355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Познавательные                                                                              УУД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(сопоставление,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работа со схемой,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взаимосвязи разных областей знания,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анализ структуры слова)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Регулятивные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УУД</a:t>
            </a:r>
          </a:p>
          <a:p>
            <a:pPr>
              <a:buNone/>
            </a:pP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6136459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  заданий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Познавательные УУД – знаково-символические, информационные, логические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Предметы: русский язык, литература, английский язык, история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181620" cy="311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709123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  заданий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1700808"/>
            <a:ext cx="2592288" cy="442535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Познавательные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УУД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общеучебные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логические)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 структуры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слова, смысловое чтение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Взаимосвязи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между заданиями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дневника: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Метро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Митрополия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Митрофан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  заданий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Познавательные УУД (</a:t>
            </a:r>
            <a:r>
              <a:rPr lang="ru-RU" sz="2400" dirty="0" err="1" smtClean="0"/>
              <a:t>общеучебные</a:t>
            </a:r>
            <a:r>
              <a:rPr lang="ru-RU" sz="2400" dirty="0" smtClean="0"/>
              <a:t>, логические, знаково-символические)</a:t>
            </a:r>
            <a:endParaRPr lang="ru-RU" sz="2400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70675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Примеры   заданий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>Творческие задания</a:t>
            </a:r>
            <a:endParaRPr lang="ru-RU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6867525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589240"/>
            <a:ext cx="4542857" cy="92381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Каникулы: отдых со смыслом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819900" cy="479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3484" y="0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     Вариативность</a:t>
            </a:r>
          </a:p>
          <a:p>
            <a:pPr>
              <a:buNone/>
            </a:pPr>
            <a:r>
              <a:rPr lang="ru-RU" b="1" dirty="0" smtClean="0"/>
              <a:t>                              использования</a:t>
            </a:r>
            <a:r>
              <a:rPr lang="ru-RU" dirty="0" smtClean="0"/>
              <a:t>: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как справочное издание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как дополнительная литература для самостоятельной работы учащихся и родителей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как дидактический материал для использования учителями разных предметов на уроках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во время занятий по внеурочной деятельности</a:t>
            </a:r>
          </a:p>
          <a:p>
            <a:pPr>
              <a:buNone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Дневник как часть системы диагностики внедрения регионального компонента в программы урочной и внеурочной деятельности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Формализованные методики:</a:t>
            </a:r>
          </a:p>
          <a:p>
            <a:r>
              <a:rPr lang="ru-RU" b="1" dirty="0" smtClean="0"/>
              <a:t>- проверка дневников учителем (раз в две недели)</a:t>
            </a:r>
          </a:p>
          <a:p>
            <a:r>
              <a:rPr lang="ru-RU" b="1" dirty="0" smtClean="0"/>
              <a:t>- выставление оценок за предметные задания по итогам четверти. 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Неформализованные методики:</a:t>
            </a:r>
          </a:p>
          <a:p>
            <a:r>
              <a:rPr lang="ru-RU" b="1" dirty="0" smtClean="0"/>
              <a:t>- опросный лист и лист самооценки в конце дневника</a:t>
            </a:r>
            <a:endParaRPr lang="ru-RU" dirty="0" smtClean="0"/>
          </a:p>
          <a:p>
            <a:r>
              <a:rPr lang="ru-RU" b="1" dirty="0" smtClean="0"/>
              <a:t>- раздел «отзыв родителей» о работе с дневником</a:t>
            </a:r>
          </a:p>
          <a:p>
            <a:r>
              <a:rPr lang="ru-RU" b="1" dirty="0" smtClean="0"/>
              <a:t>- «открытые» задания как часть диагностики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71601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Коллектив авторов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Вильцина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М.А., зам. по УВР гимназии № 85, методист</a:t>
            </a:r>
          </a:p>
          <a:p>
            <a:pPr>
              <a:buNone/>
            </a:pP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Кочешкова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Л.Е., к.ф.н., методист, учитель русского языка и литературы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Смирнов Н.В., к.и.н.,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директор гимназии № 85, учитель истории и обществознания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05371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696744" cy="10801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Электронное приложение к «Образовательному дневнику петербуржца»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296144" cy="12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517" b="5218"/>
          <a:stretch>
            <a:fillRect/>
          </a:stretch>
        </p:blipFill>
        <p:spPr bwMode="auto">
          <a:xfrm>
            <a:off x="755576" y="2132856"/>
            <a:ext cx="7715200" cy="39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https://learningapps.org/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21693" b="26547"/>
          <a:stretch>
            <a:fillRect/>
          </a:stretch>
        </p:blipFill>
        <p:spPr bwMode="auto">
          <a:xfrm>
            <a:off x="611560" y="1700808"/>
            <a:ext cx="8136904" cy="402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</a:rPr>
              <a:t>Практическая  </a:t>
            </a:r>
            <a:r>
              <a:rPr lang="ru-RU" sz="3600" b="1" i="1" dirty="0" err="1" smtClean="0">
                <a:solidFill>
                  <a:schemeClr val="accent1"/>
                </a:solidFill>
              </a:rPr>
              <a:t>востребованность</a:t>
            </a:r>
            <a:r>
              <a:rPr lang="ru-RU" sz="3600" b="1" i="1" dirty="0" smtClean="0">
                <a:solidFill>
                  <a:schemeClr val="accent1"/>
                </a:solidFill>
              </a:rPr>
              <a:t>  и готовность  к  распространению</a:t>
            </a:r>
            <a:endParaRPr lang="ru-RU" sz="36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Презентация издания в рамках семинаров в СПб АППО (2018-2019 гг.)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Выступления на городских и всероссийских  конференциях (2018-2019 гг.)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Семинар в рамках ПМОФ – 2019 на базе ГБОУ гимназии № 85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</a:rPr>
              <a:t>Высокий интерес педагогического сообщества к инновационному продукту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«клиповое сознание», «фрагментарность» восприятия,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проблема предметной изолированности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Низкий уровень общей культуры учащихся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Проблема смыслового чтения</a:t>
            </a: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Аналоговый анализ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«Дневник российского школьника»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Дневник "Я  -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мурманчанин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«Дневник гимназиста города Бузулука»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Дневники конкретных учебных заведений</a:t>
            </a:r>
          </a:p>
          <a:p>
            <a:pPr algn="ctr">
              <a:buNone/>
            </a:pPr>
            <a:r>
              <a:rPr lang="ru-RU" b="1" dirty="0" smtClean="0"/>
              <a:t>Традиция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Учебный дневник гимназистки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за 1914-1915 гг.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Дневник-календарь «Товарищ»,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«Подруга» 1917-18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гг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Теоретические основы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62500" lnSpcReduction="20000"/>
          </a:bodyPr>
          <a:lstStyle/>
          <a:p>
            <a:r>
              <a:rPr lang="ru-RU" sz="4500" b="1" dirty="0"/>
              <a:t>“краеведческая” </a:t>
            </a:r>
            <a:r>
              <a:rPr lang="ru-RU" sz="4500" b="1" dirty="0" smtClean="0"/>
              <a:t>традиция</a:t>
            </a:r>
          </a:p>
          <a:p>
            <a:pPr>
              <a:buNone/>
            </a:pPr>
            <a:r>
              <a:rPr lang="ru-RU" sz="4500" b="1" dirty="0" smtClean="0"/>
              <a:t>    (</a:t>
            </a:r>
            <a:r>
              <a:rPr lang="ru-RU" sz="4500" b="1" dirty="0" err="1" smtClean="0"/>
              <a:t>И.М.Гревс</a:t>
            </a:r>
            <a:r>
              <a:rPr lang="ru-RU" sz="4500" b="1" dirty="0"/>
              <a:t>, Н.П.Анциферов</a:t>
            </a:r>
            <a:r>
              <a:rPr lang="ru-RU" sz="4500" b="1" dirty="0" smtClean="0"/>
              <a:t>)</a:t>
            </a:r>
          </a:p>
          <a:p>
            <a:r>
              <a:rPr lang="ru-RU" sz="4500" b="1" dirty="0" smtClean="0"/>
              <a:t>исследования </a:t>
            </a:r>
            <a:r>
              <a:rPr lang="ru-RU" sz="4500" b="1" dirty="0" smtClean="0"/>
              <a:t>по </a:t>
            </a:r>
            <a:r>
              <a:rPr lang="ru-RU" sz="4500" b="1" dirty="0"/>
              <a:t>“семиотике” города </a:t>
            </a:r>
            <a:endParaRPr lang="ru-RU" sz="4500" b="1" dirty="0" smtClean="0"/>
          </a:p>
          <a:p>
            <a:pPr>
              <a:buNone/>
            </a:pPr>
            <a:r>
              <a:rPr lang="ru-RU" sz="4500" b="1" dirty="0" smtClean="0"/>
              <a:t>    (</a:t>
            </a:r>
            <a:r>
              <a:rPr lang="ru-RU" sz="4500" b="1" dirty="0"/>
              <a:t>Ю.М.Лотман, В.Н.Топоров) </a:t>
            </a:r>
            <a:endParaRPr lang="ru-RU" sz="4500" b="1" dirty="0" smtClean="0"/>
          </a:p>
          <a:p>
            <a:r>
              <a:rPr lang="ru-RU" sz="4500" b="1" dirty="0" smtClean="0"/>
              <a:t> </a:t>
            </a:r>
            <a:r>
              <a:rPr lang="ru-RU" sz="4500" b="1" dirty="0"/>
              <a:t>работы по педагогической </a:t>
            </a:r>
            <a:r>
              <a:rPr lang="ru-RU" sz="4500" b="1" dirty="0" err="1"/>
              <a:t>урбанистике</a:t>
            </a:r>
            <a:r>
              <a:rPr lang="ru-RU" sz="4500" b="1" dirty="0"/>
              <a:t> </a:t>
            </a:r>
            <a:endParaRPr lang="ru-RU" sz="4500" b="1" dirty="0" smtClean="0"/>
          </a:p>
          <a:p>
            <a:pPr>
              <a:buNone/>
            </a:pPr>
            <a:r>
              <a:rPr lang="ru-RU" sz="4500" b="1" dirty="0" smtClean="0"/>
              <a:t>     (</a:t>
            </a:r>
            <a:r>
              <a:rPr lang="ru-RU" sz="4500" b="1" dirty="0" err="1"/>
              <a:t>В.А.Вакаев</a:t>
            </a:r>
            <a:r>
              <a:rPr lang="ru-RU" sz="4500" b="1" dirty="0"/>
              <a:t>, Л.Н.Летягин и др</a:t>
            </a:r>
            <a:r>
              <a:rPr lang="ru-RU" sz="4500" b="1" dirty="0" smtClean="0"/>
              <a:t>.)</a:t>
            </a:r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</a:rPr>
              <a:t>Город </a:t>
            </a: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</a:rPr>
              <a:t>целостное образовательное пространство –универсум, объединяющий </a:t>
            </a: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</a:rPr>
              <a:t>разные сферы бытия</a:t>
            </a:r>
            <a:r>
              <a:rPr lang="ru-RU" sz="45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45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497363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включения</a:t>
            </a:r>
            <a:r>
              <a:rPr lang="ru-RU" dirty="0" smtClean="0"/>
              <a:t> «Образовательного дневника петербуржца» в учебный процесс -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создание условий для формирования целостной картины миры у учащихся через постижение историко-культурного наследия Петербурга, синтезирующего образовательные и духовно-нравственные аспекты.</a:t>
            </a:r>
          </a:p>
          <a:p>
            <a:endParaRPr lang="ru-RU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7283152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Структура и содержание </a:t>
            </a:r>
          </a:p>
          <a:p>
            <a:pPr algn="ctr">
              <a:buNone/>
            </a:pPr>
            <a:r>
              <a:rPr lang="ru-RU" b="1" i="1" dirty="0" smtClean="0"/>
              <a:t> «Образовательного дневника петербуржца</a:t>
            </a:r>
            <a:r>
              <a:rPr lang="ru-RU" sz="2400" b="1" i="1" dirty="0" smtClean="0"/>
              <a:t>»</a:t>
            </a:r>
          </a:p>
          <a:p>
            <a:endParaRPr lang="ru-RU" sz="2400" dirty="0"/>
          </a:p>
        </p:txBody>
      </p:sp>
      <p:pic>
        <p:nvPicPr>
          <p:cNvPr id="4" name="Рисунок 1" descr="C:\Documents and Settings\ns\Мои документы\Школа\Общие\lei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4705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7910377" cy="474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Введение «Как работать с образовательным дневником петербуржца?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93610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Расписание занятий, план-схема безопасного движения, </a:t>
            </a:r>
            <a:r>
              <a:rPr lang="ru-RU" dirty="0" smtClean="0"/>
              <a:t>герб и гимн города, </a:t>
            </a:r>
            <a:r>
              <a:rPr lang="ru-RU" dirty="0" smtClean="0"/>
              <a:t>раздел «Сквозь века»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722670" cy="38884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850541" cy="3888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9529"/>
          <a:stretch>
            <a:fillRect/>
          </a:stretch>
        </p:blipFill>
        <p:spPr bwMode="auto">
          <a:xfrm>
            <a:off x="6084168" y="1700808"/>
            <a:ext cx="2772266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39445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549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Актуальность</vt:lpstr>
      <vt:lpstr>Аналоговый анализ</vt:lpstr>
      <vt:lpstr>Теоретические основы</vt:lpstr>
      <vt:lpstr>Слайд 6</vt:lpstr>
      <vt:lpstr>Слайд 7</vt:lpstr>
      <vt:lpstr>Введение «Как работать с образовательным дневником петербуржца?</vt:lpstr>
      <vt:lpstr>Слайд 9</vt:lpstr>
      <vt:lpstr>Слайд 10</vt:lpstr>
      <vt:lpstr>Слайд 11</vt:lpstr>
      <vt:lpstr>Примеры   заданий </vt:lpstr>
      <vt:lpstr>Примеры   заданий </vt:lpstr>
      <vt:lpstr>Примеры   заданий </vt:lpstr>
      <vt:lpstr>Примеры   заданий </vt:lpstr>
      <vt:lpstr>Примеры   заданий Творческие задания</vt:lpstr>
      <vt:lpstr> </vt:lpstr>
      <vt:lpstr>Слайд 18</vt:lpstr>
      <vt:lpstr>Дневник как часть системы диагностики внедрения регионального компонента в программы урочной и внеурочной деятельности</vt:lpstr>
      <vt:lpstr>Электронное приложение к «Образовательному дневнику петербуржца»</vt:lpstr>
      <vt:lpstr>https://learningapps.org/</vt:lpstr>
      <vt:lpstr>Практическая  востребованность  и готовность  к  распространению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Районный Семинар Результаты и перспективы работы региональной педагогической лаборатории  - 1 ноября 2017 года  </dc:title>
  <dc:creator>Люба</dc:creator>
  <cp:lastModifiedBy>Люба</cp:lastModifiedBy>
  <cp:revision>84</cp:revision>
  <dcterms:created xsi:type="dcterms:W3CDTF">2017-10-31T10:43:39Z</dcterms:created>
  <dcterms:modified xsi:type="dcterms:W3CDTF">2019-04-08T11:02:20Z</dcterms:modified>
</cp:coreProperties>
</file>